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F362CC-AEC7-9E48-AEFA-B7DE36D534EF}" type="datetimeFigureOut">
              <a:rPr lang="en-US" smtClean="0"/>
              <a:t>11/23/16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66ACDF-AAED-2E4D-B491-03ADF309302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Pronoun Antecedent Agreement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American Lit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Indefinite Pronouns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 plural pronouns to refer to plural pronouns used as </a:t>
            </a:r>
            <a:r>
              <a:rPr lang="en-US" b="1" dirty="0" smtClean="0"/>
              <a:t>antecedents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u="sng" dirty="0" smtClean="0"/>
              <a:t>Both</a:t>
            </a:r>
            <a:r>
              <a:rPr lang="en-US" dirty="0" smtClean="0"/>
              <a:t> of the boys had </a:t>
            </a:r>
            <a:r>
              <a:rPr lang="en-US" i="1" dirty="0" smtClean="0"/>
              <a:t>their</a:t>
            </a:r>
            <a:r>
              <a:rPr lang="en-US" dirty="0" smtClean="0"/>
              <a:t> assignments </a:t>
            </a:r>
            <a:r>
              <a:rPr lang="en-US" dirty="0" smtClean="0"/>
              <a:t>ready.</a:t>
            </a:r>
          </a:p>
          <a:p>
            <a:r>
              <a:rPr lang="en-US" u="sng" dirty="0" smtClean="0"/>
              <a:t>Few</a:t>
            </a:r>
            <a:r>
              <a:rPr lang="en-US" dirty="0" smtClean="0"/>
              <a:t> of the students had </a:t>
            </a:r>
            <a:r>
              <a:rPr lang="en-US" i="1" dirty="0" smtClean="0"/>
              <a:t>their</a:t>
            </a:r>
            <a:r>
              <a:rPr lang="en-US" dirty="0" smtClean="0"/>
              <a:t> bags packed.</a:t>
            </a:r>
          </a:p>
          <a:p>
            <a:pPr>
              <a:buNone/>
            </a:pP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 and Antecedents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Pronouns are words that take the place of </a:t>
            </a:r>
            <a:r>
              <a:rPr lang="en-US" b="1" dirty="0" smtClean="0"/>
              <a:t>nouns.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 smtClean="0"/>
              <a:t>antecedent of a pronoun is the word to which the pronoun </a:t>
            </a:r>
            <a:r>
              <a:rPr lang="en-US" b="1" dirty="0" smtClean="0"/>
              <a:t>refers.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The pronoun and its antecedent agree in gender and number.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Number refers to either singular or plural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u="sng" dirty="0" smtClean="0"/>
              <a:t>Jane</a:t>
            </a:r>
            <a:r>
              <a:rPr lang="en-US" sz="2400" dirty="0" smtClean="0"/>
              <a:t> called </a:t>
            </a:r>
            <a:r>
              <a:rPr lang="en-US" sz="2400" i="1" dirty="0" smtClean="0"/>
              <a:t>her</a:t>
            </a:r>
            <a:r>
              <a:rPr lang="en-US" sz="2400" dirty="0" smtClean="0"/>
              <a:t> friend. </a:t>
            </a:r>
            <a:r>
              <a:rPr lang="en-US" sz="2400" dirty="0" smtClean="0"/>
              <a:t> </a:t>
            </a:r>
          </a:p>
          <a:p>
            <a:pPr lvl="1"/>
            <a:r>
              <a:rPr lang="en-US" dirty="0" smtClean="0"/>
              <a:t>	</a:t>
            </a:r>
            <a:r>
              <a:rPr lang="en-US" u="sng" dirty="0" smtClean="0"/>
              <a:t>Jane</a:t>
            </a:r>
            <a:r>
              <a:rPr lang="en-US" dirty="0" smtClean="0"/>
              <a:t> and </a:t>
            </a:r>
            <a:r>
              <a:rPr lang="en-US" i="1" dirty="0" smtClean="0"/>
              <a:t>her</a:t>
            </a:r>
            <a:r>
              <a:rPr lang="en-US" dirty="0" smtClean="0"/>
              <a:t> are both singular and feminine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400" u="sng" dirty="0" smtClean="0"/>
              <a:t>John</a:t>
            </a:r>
            <a:r>
              <a:rPr lang="en-US" sz="2400" dirty="0" smtClean="0"/>
              <a:t> called </a:t>
            </a:r>
            <a:r>
              <a:rPr lang="en-US" sz="2400" i="1" dirty="0" smtClean="0"/>
              <a:t>his</a:t>
            </a:r>
            <a:r>
              <a:rPr lang="en-US" sz="2400" dirty="0" smtClean="0"/>
              <a:t> friend. </a:t>
            </a:r>
            <a:r>
              <a:rPr lang="en-US" sz="2400" dirty="0" smtClean="0"/>
              <a:t> </a:t>
            </a:r>
          </a:p>
          <a:p>
            <a:pPr lvl="1"/>
            <a:r>
              <a:rPr lang="en-US" dirty="0" smtClean="0"/>
              <a:t>	</a:t>
            </a:r>
            <a:r>
              <a:rPr lang="en-US" u="sng" dirty="0" smtClean="0"/>
              <a:t>John</a:t>
            </a:r>
            <a:r>
              <a:rPr lang="en-US" dirty="0" smtClean="0"/>
              <a:t> and </a:t>
            </a:r>
            <a:r>
              <a:rPr lang="en-US" i="1" dirty="0" smtClean="0"/>
              <a:t>his</a:t>
            </a:r>
            <a:r>
              <a:rPr lang="en-US" dirty="0" smtClean="0"/>
              <a:t> are both singular and masculine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400" dirty="0" smtClean="0"/>
              <a:t>The</a:t>
            </a:r>
            <a:r>
              <a:rPr lang="en-US" sz="2400" i="1" dirty="0" smtClean="0"/>
              <a:t> </a:t>
            </a:r>
            <a:r>
              <a:rPr lang="en-US" sz="2400" u="sng" dirty="0" smtClean="0"/>
              <a:t>girls</a:t>
            </a:r>
            <a:r>
              <a:rPr lang="en-US" sz="2400" i="1" u="sng" dirty="0" smtClean="0"/>
              <a:t> </a:t>
            </a:r>
            <a:r>
              <a:rPr lang="en-US" sz="2400" dirty="0" smtClean="0"/>
              <a:t>finished </a:t>
            </a:r>
            <a:r>
              <a:rPr lang="en-US" sz="2400" i="1" dirty="0" smtClean="0"/>
              <a:t>their</a:t>
            </a:r>
            <a:r>
              <a:rPr lang="en-US" sz="2400" dirty="0" smtClean="0"/>
              <a:t> job.  </a:t>
            </a:r>
            <a:r>
              <a:rPr lang="en-US" sz="2400" dirty="0" smtClean="0"/>
              <a:t>	</a:t>
            </a:r>
            <a:endParaRPr lang="en-US" sz="2400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plural pronoun agrees with the plural antecedent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400" dirty="0" smtClean="0"/>
              <a:t>The </a:t>
            </a:r>
            <a:r>
              <a:rPr lang="en-US" sz="2400" u="sng" dirty="0" smtClean="0"/>
              <a:t>boys</a:t>
            </a:r>
            <a:r>
              <a:rPr lang="en-US" sz="2400" dirty="0" smtClean="0"/>
              <a:t> finished </a:t>
            </a:r>
            <a:r>
              <a:rPr lang="en-US" sz="2400" i="1" dirty="0" smtClean="0"/>
              <a:t>their</a:t>
            </a:r>
            <a:r>
              <a:rPr lang="en-US" sz="2400" dirty="0" smtClean="0"/>
              <a:t> job.  </a:t>
            </a:r>
            <a:r>
              <a:rPr lang="en-US" sz="2400" dirty="0" smtClean="0"/>
              <a:t>	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plural pronoun agrees with the plural antecedent.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pronoun is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masculine </a:t>
            </a:r>
            <a:r>
              <a:rPr lang="en-US" dirty="0" smtClean="0"/>
              <a:t>(he, his, him) when the antecedent is </a:t>
            </a:r>
            <a:r>
              <a:rPr lang="en-US" dirty="0" smtClean="0"/>
              <a:t>masculine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feminine </a:t>
            </a:r>
            <a:r>
              <a:rPr lang="en-US" dirty="0" smtClean="0"/>
              <a:t>(she, her, hers) when the antecedent is </a:t>
            </a:r>
            <a:r>
              <a:rPr lang="en-US" dirty="0" smtClean="0"/>
              <a:t>feminine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neutral (it, its) when the antecedent has no gender association.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antecedents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plural pronoun should be used with a compound antecedent joined by </a:t>
            </a:r>
            <a:r>
              <a:rPr lang="en-US" b="1" i="1" dirty="0" smtClean="0"/>
              <a:t>and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u="sng" dirty="0" smtClean="0"/>
              <a:t>Mary and Bill</a:t>
            </a:r>
            <a:r>
              <a:rPr lang="en-US" dirty="0" smtClean="0"/>
              <a:t> ran until </a:t>
            </a:r>
            <a:r>
              <a:rPr lang="en-US" i="1" dirty="0" smtClean="0"/>
              <a:t>they</a:t>
            </a:r>
            <a:r>
              <a:rPr lang="en-US" dirty="0" smtClean="0"/>
              <a:t> were </a:t>
            </a:r>
            <a:r>
              <a:rPr lang="en-US" dirty="0" smtClean="0"/>
              <a:t>exhausted</a:t>
            </a:r>
          </a:p>
          <a:p>
            <a:endParaRPr lang="en-US" dirty="0" smtClean="0"/>
          </a:p>
          <a:p>
            <a:r>
              <a:rPr lang="en-US" dirty="0" smtClean="0"/>
              <a:t>The same rules apply for compound antecedents joined by AND as they do for Subject Verb agreement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singular pronoun is used to refer to two or more singular antecedents joined by </a:t>
            </a:r>
            <a:r>
              <a:rPr lang="en-US" b="1" i="1" dirty="0" smtClean="0"/>
              <a:t>or</a:t>
            </a:r>
            <a:r>
              <a:rPr lang="en-US" b="1" dirty="0" smtClean="0"/>
              <a:t> or </a:t>
            </a:r>
            <a:r>
              <a:rPr lang="en-US" b="1" i="1" dirty="0" smtClean="0"/>
              <a:t>nor</a:t>
            </a:r>
            <a:r>
              <a:rPr lang="en-US" b="1" dirty="0" smtClean="0"/>
              <a:t>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A </a:t>
            </a:r>
            <a:r>
              <a:rPr lang="en-US" b="1" dirty="0" smtClean="0"/>
              <a:t>plural pronoun is used with two or more plural antecedents joined by </a:t>
            </a:r>
            <a:r>
              <a:rPr lang="en-US" b="1" i="1" dirty="0" smtClean="0"/>
              <a:t>or</a:t>
            </a:r>
            <a:r>
              <a:rPr lang="en-US" b="1" dirty="0" smtClean="0"/>
              <a:t> or </a:t>
            </a:r>
            <a:r>
              <a:rPr lang="en-US" b="1" i="1" dirty="0" smtClean="0"/>
              <a:t>nor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u="sng" dirty="0" smtClean="0"/>
              <a:t>Ben or Tom </a:t>
            </a:r>
            <a:r>
              <a:rPr lang="en-US" dirty="0" smtClean="0"/>
              <a:t>will give </a:t>
            </a:r>
            <a:r>
              <a:rPr lang="en-US" i="1" dirty="0" smtClean="0"/>
              <a:t>his</a:t>
            </a:r>
            <a:r>
              <a:rPr lang="en-US" dirty="0" smtClean="0"/>
              <a:t> presentation today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Either the </a:t>
            </a:r>
            <a:r>
              <a:rPr lang="en-US" u="sng" dirty="0" smtClean="0"/>
              <a:t>juniors or the seniors </a:t>
            </a:r>
            <a:r>
              <a:rPr lang="en-US" dirty="0" smtClean="0"/>
              <a:t>are singing </a:t>
            </a:r>
            <a:r>
              <a:rPr lang="en-US" i="1" dirty="0" smtClean="0"/>
              <a:t>their</a:t>
            </a:r>
            <a:r>
              <a:rPr lang="en-US" dirty="0" smtClean="0"/>
              <a:t> class song.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When a singular antecedent and a plural antecedent are joined by </a:t>
            </a:r>
            <a:r>
              <a:rPr lang="en-US" b="1" i="1" dirty="0" smtClean="0"/>
              <a:t>or</a:t>
            </a:r>
            <a:r>
              <a:rPr lang="en-US" b="1" dirty="0" smtClean="0"/>
              <a:t> or </a:t>
            </a:r>
            <a:r>
              <a:rPr lang="en-US" b="1" i="1" dirty="0" smtClean="0"/>
              <a:t>nor</a:t>
            </a:r>
            <a:r>
              <a:rPr lang="en-US" b="1" dirty="0" smtClean="0"/>
              <a:t>, use a pronoun that agrees with the nearer antecedent.</a:t>
            </a:r>
            <a:r>
              <a:rPr lang="en-US" b="1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The boy or his </a:t>
            </a:r>
            <a:r>
              <a:rPr lang="en-US" u="sng" dirty="0" smtClean="0"/>
              <a:t>parents</a:t>
            </a:r>
            <a:r>
              <a:rPr lang="en-US" dirty="0" smtClean="0"/>
              <a:t> will present </a:t>
            </a:r>
            <a:r>
              <a:rPr lang="en-US" i="1" dirty="0" smtClean="0"/>
              <a:t>their</a:t>
            </a:r>
            <a:r>
              <a:rPr lang="en-US" dirty="0" smtClean="0"/>
              <a:t> </a:t>
            </a:r>
            <a:r>
              <a:rPr lang="en-US" dirty="0" smtClean="0"/>
              <a:t>idea.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/>
              <a:t>The parents or the </a:t>
            </a:r>
            <a:r>
              <a:rPr lang="en-US" u="sng" dirty="0" smtClean="0"/>
              <a:t>boy</a:t>
            </a:r>
            <a:r>
              <a:rPr lang="en-US" dirty="0" smtClean="0"/>
              <a:t> will present </a:t>
            </a:r>
            <a:r>
              <a:rPr lang="en-US" i="1" dirty="0" smtClean="0"/>
              <a:t>his</a:t>
            </a:r>
            <a:r>
              <a:rPr lang="en-US" dirty="0" smtClean="0"/>
              <a:t> idea.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 a singular pronoun when a collective noun refers to a group as a single unit</a:t>
            </a:r>
            <a:r>
              <a:rPr lang="en-US" b="1" dirty="0" smtClean="0"/>
              <a:t>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/>
              <a:t>Use a plural pronoun when the collective noun refers to a group's members as individuals</a:t>
            </a:r>
            <a:r>
              <a:rPr lang="en-US" b="1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The </a:t>
            </a:r>
            <a:r>
              <a:rPr lang="en-US" u="sng" dirty="0" smtClean="0"/>
              <a:t>class</a:t>
            </a:r>
            <a:r>
              <a:rPr lang="en-US" dirty="0" smtClean="0"/>
              <a:t> decided </a:t>
            </a:r>
            <a:r>
              <a:rPr lang="en-US" i="1" dirty="0" smtClean="0"/>
              <a:t>it</a:t>
            </a:r>
            <a:r>
              <a:rPr lang="en-US" dirty="0" smtClean="0"/>
              <a:t> wanted to do the project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The </a:t>
            </a:r>
            <a:r>
              <a:rPr lang="en-US" u="sng" dirty="0" smtClean="0"/>
              <a:t>class</a:t>
            </a:r>
            <a:r>
              <a:rPr lang="en-US" dirty="0" smtClean="0"/>
              <a:t> stayed in </a:t>
            </a:r>
            <a:r>
              <a:rPr lang="en-US" i="1" dirty="0" smtClean="0"/>
              <a:t>their</a:t>
            </a:r>
            <a:r>
              <a:rPr lang="en-US" dirty="0" smtClean="0"/>
              <a:t> desks.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Indefinite Pronouns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 singular pronouns to refer </a:t>
            </a:r>
            <a:r>
              <a:rPr lang="en-US" b="1" dirty="0" smtClean="0"/>
              <a:t>to singular </a:t>
            </a:r>
            <a:r>
              <a:rPr lang="en-US" b="1" dirty="0" smtClean="0"/>
              <a:t>indefinite pronouns</a:t>
            </a:r>
            <a:r>
              <a:rPr lang="en-US" b="1" dirty="0" smtClean="0"/>
              <a:t> used </a:t>
            </a:r>
            <a:r>
              <a:rPr lang="en-US" b="1" dirty="0" smtClean="0"/>
              <a:t>as antecedents</a:t>
            </a:r>
            <a:r>
              <a:rPr lang="en-US" b="1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Each</a:t>
            </a:r>
            <a:r>
              <a:rPr lang="en-US" dirty="0" smtClean="0"/>
              <a:t> </a:t>
            </a:r>
            <a:r>
              <a:rPr lang="en-US" dirty="0" smtClean="0"/>
              <a:t>of the boys had </a:t>
            </a:r>
            <a:r>
              <a:rPr lang="en-US" i="1" dirty="0" smtClean="0"/>
              <a:t>his</a:t>
            </a:r>
            <a:r>
              <a:rPr lang="en-US" dirty="0" smtClean="0"/>
              <a:t> assignment ready.</a:t>
            </a:r>
            <a:endParaRPr lang="en-US" dirty="0" smtClean="0"/>
          </a:p>
          <a:p>
            <a:r>
              <a:rPr lang="en-US" u="sng" dirty="0" smtClean="0"/>
              <a:t>Everyon</a:t>
            </a:r>
            <a:r>
              <a:rPr lang="en-US" i="1" dirty="0" smtClean="0"/>
              <a:t>e</a:t>
            </a:r>
            <a:r>
              <a:rPr lang="en-US" dirty="0" smtClean="0"/>
              <a:t> </a:t>
            </a:r>
            <a:r>
              <a:rPr lang="en-US" dirty="0" smtClean="0"/>
              <a:t>on the women's team improved </a:t>
            </a:r>
            <a:r>
              <a:rPr lang="en-US" i="1" dirty="0" smtClean="0"/>
              <a:t>her</a:t>
            </a:r>
            <a:r>
              <a:rPr lang="en-US" dirty="0" smtClean="0"/>
              <a:t> time.</a:t>
            </a:r>
            <a:endParaRPr lang="en-US" dirty="0" smtClean="0"/>
          </a:p>
          <a:p>
            <a:r>
              <a:rPr lang="en-US" u="sng" dirty="0" smtClean="0"/>
              <a:t>Everybody</a:t>
            </a:r>
            <a:r>
              <a:rPr lang="en-US" i="1" dirty="0" smtClean="0"/>
              <a:t> </a:t>
            </a:r>
            <a:r>
              <a:rPr lang="en-US" dirty="0" smtClean="0"/>
              <a:t>on the committee had </a:t>
            </a:r>
            <a:r>
              <a:rPr lang="en-US" i="1" dirty="0" smtClean="0"/>
              <a:t>his or her</a:t>
            </a:r>
            <a:r>
              <a:rPr lang="en-US" dirty="0" smtClean="0"/>
              <a:t> own agenda</a:t>
            </a:r>
            <a:r>
              <a:rPr lang="en-US" dirty="0" smtClean="0"/>
              <a:t>.</a:t>
            </a:r>
            <a:r>
              <a:rPr lang="en-US" b="1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65</TotalTime>
  <Words>431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Pronoun Antecedent Agreement</vt:lpstr>
      <vt:lpstr>Pronouns and Antecedents</vt:lpstr>
      <vt:lpstr>Example</vt:lpstr>
      <vt:lpstr>Slide 4</vt:lpstr>
      <vt:lpstr>Compound antecedents</vt:lpstr>
      <vt:lpstr>Slide 6</vt:lpstr>
      <vt:lpstr>Slide 7</vt:lpstr>
      <vt:lpstr>Slide 8</vt:lpstr>
      <vt:lpstr>Indefinite Pronouns </vt:lpstr>
      <vt:lpstr>Indefinite Pronouns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 Antecedent Agreement</dc:title>
  <dc:creator>Katie Hausauer</dc:creator>
  <cp:lastModifiedBy>Katie Hausauer</cp:lastModifiedBy>
  <cp:revision>3</cp:revision>
  <dcterms:created xsi:type="dcterms:W3CDTF">2016-11-23T15:12:10Z</dcterms:created>
  <dcterms:modified xsi:type="dcterms:W3CDTF">2016-11-23T16:17:45Z</dcterms:modified>
</cp:coreProperties>
</file>